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256" r:id="rId2"/>
    <p:sldId id="259" r:id="rId3"/>
    <p:sldId id="261" r:id="rId4"/>
    <p:sldId id="260" r:id="rId5"/>
    <p:sldId id="264" r:id="rId6"/>
    <p:sldId id="262" r:id="rId7"/>
    <p:sldId id="263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80" r:id="rId23"/>
    <p:sldId id="279" r:id="rId24"/>
    <p:sldId id="281" r:id="rId25"/>
    <p:sldId id="282" r:id="rId26"/>
    <p:sldId id="283" r:id="rId27"/>
    <p:sldId id="284" r:id="rId28"/>
    <p:sldId id="286" r:id="rId29"/>
    <p:sldId id="285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5232" autoAdjust="0"/>
  </p:normalViewPr>
  <p:slideViewPr>
    <p:cSldViewPr snapToGrid="0">
      <p:cViewPr varScale="1">
        <p:scale>
          <a:sx n="82" d="100"/>
          <a:sy n="82" d="100"/>
        </p:scale>
        <p:origin x="581" y="58"/>
      </p:cViewPr>
      <p:guideLst/>
    </p:cSldViewPr>
  </p:slideViewPr>
  <p:outlineViewPr>
    <p:cViewPr>
      <p:scale>
        <a:sx n="33" d="100"/>
        <a:sy n="33" d="100"/>
      </p:scale>
      <p:origin x="0" y="-3238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gif>
</file>

<file path=ppt/media/image4.gif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C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1EEE9B-5B0A-4445-9516-D7141A110B45}" type="datetimeFigureOut">
              <a:rPr lang="es-EC" smtClean="0"/>
              <a:t>22/1/2019</a:t>
            </a:fld>
            <a:endParaRPr lang="es-EC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C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C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A8E5D1-AE67-4536-AA12-E69B0C9D9586}" type="slidenum">
              <a:rPr lang="es-EC" smtClean="0"/>
              <a:t>‹#›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1362582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A8E5D1-AE67-4536-AA12-E69B0C9D9586}" type="slidenum">
              <a:rPr lang="es-EC" smtClean="0"/>
              <a:t>4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540960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FC0C0-63CC-4704-BFC7-E4F3B16C93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E51D98-11C0-4ECF-9526-1198C9DA4A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B7CC19-42A0-4D55-9B60-6ACC95262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74FBC-74BC-4692-80A2-C9A183065284}" type="datetimeFigureOut">
              <a:rPr lang="en-GB" smtClean="0"/>
              <a:t>22/01/2019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99305D-6DD9-405C-A37A-083314B02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2118E-C87C-452F-A858-2A0B4490D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C5EA5-A2F7-4B77-B2C9-089CA0AA2ED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11263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C57F0-2D65-42C9-8B3D-8ED619CD5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648A40-4D91-4D1D-B56D-AB9E4C2BFC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2EC56-E8CE-4622-A168-A2C41266F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74FBC-74BC-4692-80A2-C9A183065284}" type="datetimeFigureOut">
              <a:rPr lang="en-GB" smtClean="0"/>
              <a:t>22/01/2019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B6DB56-A4A1-4165-A19A-B02EF78A3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A7594C-D6D6-4812-ACAB-4E6604A5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C5EA5-A2F7-4B77-B2C9-089CA0AA2ED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70216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DBBF2A-3EC1-49B8-889E-086D59EF2D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D65596-67CA-4F60-B6AF-9153F73855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5FA226-CB36-4904-B714-CEA70731F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74FBC-74BC-4692-80A2-C9A183065284}" type="datetimeFigureOut">
              <a:rPr lang="en-GB" smtClean="0"/>
              <a:t>22/01/2019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1AC26-81A1-4EF6-A828-83776ECC2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492242-574E-43EE-BFE4-53B2901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C5EA5-A2F7-4B77-B2C9-089CA0AA2ED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2739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30C14-1836-4958-844D-9EED89880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84E62F-0608-4211-9BBD-697097DB0F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2D3946-60CB-4027-8DEE-05C485D59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74FBC-74BC-4692-80A2-C9A183065284}" type="datetimeFigureOut">
              <a:rPr lang="en-GB" smtClean="0"/>
              <a:t>22/01/2019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9A375-A0DE-4538-9080-C053454A5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1F329-9ABF-46CC-8132-ACF2F86AF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C5EA5-A2F7-4B77-B2C9-089CA0AA2ED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89150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29D27-2F76-4422-824B-97E34F698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92C297-E262-45AE-993B-2CA0E6D85B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BFDED0-E509-4989-899D-AF3EF3C0C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74FBC-74BC-4692-80A2-C9A183065284}" type="datetimeFigureOut">
              <a:rPr lang="en-GB" smtClean="0"/>
              <a:t>22/01/2019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0F934C-9A5A-4A3C-803D-A10A13431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8B387-7385-4841-8CAC-902DC464F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C5EA5-A2F7-4B77-B2C9-089CA0AA2ED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7023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64255-1708-4492-A272-A837218FD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FCC01B-E663-4204-83A9-109A210897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0FEBF5-7D76-4C5F-A253-13D76C7BFA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2BEA32-01A2-4359-8B10-2947E1D29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74FBC-74BC-4692-80A2-C9A183065284}" type="datetimeFigureOut">
              <a:rPr lang="en-GB" smtClean="0"/>
              <a:t>22/01/2019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6150C1-37B7-4044-839B-1C3412FC7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4331E8-2E0F-43A2-A56C-4A5B34796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C5EA5-A2F7-4B77-B2C9-089CA0AA2ED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691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5CF5D-6A2F-4EF8-A011-8FF021ABB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D352F0-CA31-4830-88E1-5A5D2F6B7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D7475F-64D5-4A8E-BF7F-AC95691AC3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F49FE1-B474-45F0-94DC-46B04F49F1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FEAD2E-54E2-42BE-924B-2CC5D935DD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679A36-A6B9-4AED-A2C2-53DB60275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74FBC-74BC-4692-80A2-C9A183065284}" type="datetimeFigureOut">
              <a:rPr lang="en-GB" smtClean="0"/>
              <a:t>22/01/2019</a:t>
            </a:fld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DB9955-87D6-4557-90BA-73CE59A89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15AB8D-2A9D-4A45-9ACD-1DA0166D5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C5EA5-A2F7-4B77-B2C9-089CA0AA2ED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8025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96359-E664-4A0B-B0D3-6923F0FD0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80FA90-3624-4316-8B6E-D217DAC3B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74FBC-74BC-4692-80A2-C9A183065284}" type="datetimeFigureOut">
              <a:rPr lang="en-GB" smtClean="0"/>
              <a:t>22/01/2019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9569FF-F0D4-4966-A5F2-A713B595B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D7B85F-E47E-490A-9922-0FCAE13AB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C5EA5-A2F7-4B77-B2C9-089CA0AA2ED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11890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63E117-D364-4596-890D-B9CBC5DD4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74FBC-74BC-4692-80A2-C9A183065284}" type="datetimeFigureOut">
              <a:rPr lang="en-GB" smtClean="0"/>
              <a:t>22/01/2019</a:t>
            </a:fld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D33083-80B6-4C5E-913B-778D8CDC6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E4CE8-3447-4415-9470-BAB87DBB7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C5EA5-A2F7-4B77-B2C9-089CA0AA2ED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0262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65DAF-58AE-4F4B-8BED-DF2AC3B81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12A30-0E84-4533-BBB4-68BD5AE32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9F8277-C4F0-4145-B1E0-7BFB9AAA9A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88FFA-FFD1-4F30-B148-7A925D6DB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74FBC-74BC-4692-80A2-C9A183065284}" type="datetimeFigureOut">
              <a:rPr lang="en-GB" smtClean="0"/>
              <a:t>22/01/2019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4EEFC3-7307-43E6-8E07-30247AC11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B9310B-8509-49E0-9F2A-357277EF3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C5EA5-A2F7-4B77-B2C9-089CA0AA2ED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6525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F50BB-F8FA-46C6-9223-589E7E023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8930ED-5DB4-421A-8AEB-3E54CBE62F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CFA574-A567-42A5-9419-260A41DD1B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32E1C8-6DBC-4AC5-BA23-92CC36005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74FBC-74BC-4692-80A2-C9A183065284}" type="datetimeFigureOut">
              <a:rPr lang="en-GB" smtClean="0"/>
              <a:t>22/01/2019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446306-E74C-4171-B97D-E4A8F9992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574D53-94C3-4D95-A981-56CC5B59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C5EA5-A2F7-4B77-B2C9-089CA0AA2ED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966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76E9FA-3433-48B4-BA14-5B63537E9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B2F9-C1D4-46E3-A2C8-51F276A25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5DBA2-B946-4E0D-9887-0C2359B3B5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974FBC-74BC-4692-80A2-C9A183065284}" type="datetimeFigureOut">
              <a:rPr lang="en-GB" smtClean="0"/>
              <a:t>22/01/2019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0E7B3-3B94-4B93-8C59-980A8C039C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AAA56-055B-499E-9E07-8D5ED270DC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C5EA5-A2F7-4B77-B2C9-089CA0AA2ED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469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D46444-4FB8-4EF5-BA0B-427C83FF1E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4136074"/>
          </a:xfrm>
        </p:spPr>
        <p:txBody>
          <a:bodyPr anchor="b">
            <a:normAutofit fontScale="90000"/>
          </a:bodyPr>
          <a:lstStyle/>
          <a:p>
            <a:pPr algn="l"/>
            <a:r>
              <a:rPr lang="es-EC" b="1" noProof="0" dirty="0">
                <a:solidFill>
                  <a:schemeClr val="bg1"/>
                </a:solidFill>
              </a:rPr>
              <a:t>Arquitectura de Computadores</a:t>
            </a:r>
            <a:br>
              <a:rPr lang="es-EC" b="1" noProof="0" dirty="0">
                <a:solidFill>
                  <a:schemeClr val="bg1"/>
                </a:solidFill>
              </a:rPr>
            </a:br>
            <a:r>
              <a:rPr lang="es-EC" b="1" noProof="0" dirty="0">
                <a:solidFill>
                  <a:schemeClr val="bg1"/>
                </a:solidFill>
              </a:rPr>
              <a:t>Parte 4: Unidad de control</a:t>
            </a:r>
            <a:br>
              <a:rPr lang="es-EC" b="1" noProof="0" dirty="0">
                <a:solidFill>
                  <a:schemeClr val="bg1"/>
                </a:solidFill>
              </a:rPr>
            </a:br>
            <a:br>
              <a:rPr lang="es-EC" b="1" noProof="0" dirty="0">
                <a:solidFill>
                  <a:schemeClr val="bg1"/>
                </a:solidFill>
              </a:rPr>
            </a:br>
            <a:r>
              <a:rPr lang="es-EC" b="1" noProof="0" dirty="0">
                <a:solidFill>
                  <a:schemeClr val="bg1"/>
                </a:solidFill>
              </a:rPr>
              <a:t>Funcionamiento de UC</a:t>
            </a:r>
            <a:endParaRPr lang="es-EC" noProof="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CD4F9B-E8C4-4A45-84B2-CDA4B9AAD1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67653" y="6238254"/>
            <a:ext cx="2724347" cy="619746"/>
          </a:xfrm>
        </p:spPr>
        <p:txBody>
          <a:bodyPr anchor="t">
            <a:normAutofit fontScale="85000" lnSpcReduction="20000"/>
          </a:bodyPr>
          <a:lstStyle/>
          <a:p>
            <a:pPr algn="l"/>
            <a:endParaRPr lang="es-EC" sz="2000" noProof="0" dirty="0">
              <a:solidFill>
                <a:schemeClr val="bg1"/>
              </a:solidFill>
            </a:endParaRPr>
          </a:p>
          <a:p>
            <a:pPr algn="l"/>
            <a:r>
              <a:rPr lang="es-EC" sz="2000" noProof="0" dirty="0">
                <a:solidFill>
                  <a:schemeClr val="bg1"/>
                </a:solidFill>
              </a:rPr>
              <a:t>Docente: Ing. Xavier Riofrío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A113BD-AA0D-42BB-98D3-A69B71652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2200" y="2231932"/>
            <a:ext cx="1866618" cy="199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4365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6A7FA-2E22-4CAD-A617-55E26A82B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Micro operación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1100A-54BB-459E-AD51-79DF213CE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762105" cy="4648199"/>
          </a:xfrm>
        </p:spPr>
        <p:txBody>
          <a:bodyPr>
            <a:normAutofit/>
          </a:bodyPr>
          <a:lstStyle/>
          <a:p>
            <a:r>
              <a:rPr lang="es-EC" noProof="0" dirty="0"/>
              <a:t>Realizar operaciones cada vez más pequeñas sirven para la segmentación.</a:t>
            </a:r>
          </a:p>
          <a:p>
            <a:endParaRPr lang="es-EC" noProof="0" dirty="0"/>
          </a:p>
          <a:p>
            <a:r>
              <a:rPr lang="es-EC" noProof="0" dirty="0"/>
              <a:t>Implican el uso de registros específicos para cada  operación.</a:t>
            </a:r>
          </a:p>
          <a:p>
            <a:endParaRPr lang="es-EC" noProof="0" dirty="0"/>
          </a:p>
          <a:p>
            <a:r>
              <a:rPr lang="es-EC" noProof="0" dirty="0"/>
              <a:t>Las micro operaciones son los pasos que se realizan para cumplir todo el ciclo.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AB2DAA-BBE2-44FC-AB72-E1B85F493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0675" y="1677194"/>
            <a:ext cx="5517441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378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17A07-5CF6-475B-8507-1503330E5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Micro operación	</a:t>
            </a:r>
            <a:endParaRPr lang="es-EC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7B79C-B12A-472A-B061-8ACE7B0EE0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50046"/>
            <a:ext cx="10515600" cy="1080655"/>
          </a:xfrm>
        </p:spPr>
        <p:txBody>
          <a:bodyPr/>
          <a:lstStyle/>
          <a:p>
            <a:pPr marL="0" indent="0" algn="ctr">
              <a:buNone/>
            </a:pPr>
            <a:r>
              <a:rPr lang="es-EC" b="1" noProof="0" dirty="0"/>
              <a:t>Por lo tanto, las micro operaciones serán las operaciones funcionales o atómicas de un procesador.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24CA8B-3026-46C0-9824-6EE3B1B78A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7553" y="365125"/>
            <a:ext cx="2214563" cy="216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5416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E3FA5-2ED9-4930-8104-473C25438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Ciclo de captación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5E9A2B-A227-460F-AB16-C4D4BDE22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15000" cy="4351338"/>
          </a:xfrm>
        </p:spPr>
        <p:txBody>
          <a:bodyPr/>
          <a:lstStyle/>
          <a:p>
            <a:r>
              <a:rPr lang="es-EC" noProof="0" dirty="0"/>
              <a:t>La primera acción en cada ciclo de instrucción.</a:t>
            </a:r>
          </a:p>
          <a:p>
            <a:r>
              <a:rPr lang="es-EC" noProof="0" dirty="0"/>
              <a:t>Implica 4 registros.</a:t>
            </a:r>
          </a:p>
          <a:p>
            <a:endParaRPr lang="es-EC" noProof="0" dirty="0"/>
          </a:p>
          <a:p>
            <a:r>
              <a:rPr lang="es-EC" noProof="0" dirty="0"/>
              <a:t>MAR: conectado a la línea de direcciones, específica la dirección de memoria de una operación  Read o Write.</a:t>
            </a:r>
          </a:p>
          <a:p>
            <a:endParaRPr lang="es-EC" noProof="0" dirty="0"/>
          </a:p>
          <a:p>
            <a:endParaRPr lang="es-EC" noProof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849D2E-B156-4F56-A32A-C91826F57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200" y="1690688"/>
            <a:ext cx="5638800" cy="421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486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E3FA5-2ED9-4930-8104-473C25438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Ciclo de captación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5E9A2B-A227-460F-AB16-C4D4BDE22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15000" cy="4351338"/>
          </a:xfrm>
        </p:spPr>
        <p:txBody>
          <a:bodyPr/>
          <a:lstStyle/>
          <a:p>
            <a:r>
              <a:rPr lang="es-EC" noProof="0" dirty="0"/>
              <a:t>MBR: conectado a la línea de datos, contiene el valor a almacenar en memoria o el ultimo leído.</a:t>
            </a:r>
          </a:p>
          <a:p>
            <a:endParaRPr lang="es-EC" noProof="0" dirty="0"/>
          </a:p>
          <a:p>
            <a:r>
              <a:rPr lang="es-EC" noProof="0" dirty="0"/>
              <a:t>PC: contiene la dirección de la siguiente instrucción.</a:t>
            </a:r>
          </a:p>
          <a:p>
            <a:endParaRPr lang="es-EC" noProof="0" dirty="0"/>
          </a:p>
          <a:p>
            <a:r>
              <a:rPr lang="es-EC" noProof="0" dirty="0"/>
              <a:t>IR: Contiene ;a última instrucción captada(en ejecución).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849D2E-B156-4F56-A32A-C91826F57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200" y="1690688"/>
            <a:ext cx="5638800" cy="421005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D54133-3989-4C60-BBB5-45F86D3047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093" y="683171"/>
            <a:ext cx="10314214" cy="580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611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3BB87-085E-4156-9665-ABD2684D8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Ciclo de captación</a:t>
            </a:r>
            <a:endParaRPr lang="es-EC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41EFD-6FF0-4C36-9E57-42680ED93D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75175"/>
          </a:xfrm>
        </p:spPr>
        <p:txBody>
          <a:bodyPr>
            <a:normAutofit lnSpcReduction="10000"/>
          </a:bodyPr>
          <a:lstStyle/>
          <a:p>
            <a:r>
              <a:rPr lang="es-EC" noProof="0" dirty="0"/>
              <a:t>Se va a atomizar:</a:t>
            </a:r>
          </a:p>
          <a:p>
            <a:r>
              <a:rPr lang="es-EC" noProof="0" dirty="0"/>
              <a:t>Leer de PC instrucción deseada (en MAR) por el bus de direcciones.</a:t>
            </a:r>
          </a:p>
          <a:p>
            <a:r>
              <a:rPr lang="es-EC" noProof="0" dirty="0"/>
              <a:t>Segundo traer la instrucción de memoria al MBR. </a:t>
            </a:r>
          </a:p>
          <a:p>
            <a:r>
              <a:rPr lang="es-EC" noProof="0" dirty="0"/>
              <a:t>Se toma la dirección en memoria y la unidad de control envía la señal de leer.</a:t>
            </a:r>
          </a:p>
          <a:p>
            <a:r>
              <a:rPr lang="es-EC" noProof="0" dirty="0"/>
              <a:t>El resultado va por el bus de datos, hacia MBR.</a:t>
            </a:r>
          </a:p>
          <a:p>
            <a:r>
              <a:rPr lang="es-EC" noProof="0" dirty="0"/>
              <a:t>PC se autoincrementa en 1 según su LONGITUD.(sin ocupar ciclo de reloj)</a:t>
            </a:r>
          </a:p>
          <a:p>
            <a:r>
              <a:rPr lang="es-EC" noProof="0" dirty="0"/>
              <a:t>Instrucción se mueve de MBR hacia IR para ejecutarse</a:t>
            </a:r>
          </a:p>
          <a:p>
            <a:r>
              <a:rPr lang="es-EC" noProof="0" dirty="0"/>
              <a:t>MBR QUEDA LIBRE PARA CAPTAR DATOS.</a:t>
            </a:r>
          </a:p>
          <a:p>
            <a:endParaRPr lang="es-EC" noProof="0" dirty="0"/>
          </a:p>
        </p:txBody>
      </p:sp>
    </p:spTree>
    <p:extLst>
      <p:ext uri="{BB962C8B-B14F-4D97-AF65-F5344CB8AC3E}">
        <p14:creationId xmlns:p14="http://schemas.microsoft.com/office/powerpoint/2010/main" val="29243204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EB1DF-8173-4534-9D69-501B5064D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Ciclo de captación</a:t>
            </a:r>
            <a:endParaRPr lang="es-EC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44AB4-E273-48D3-9050-A6526E65B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C" noProof="0" dirty="0"/>
              <a:t>3 PASOS</a:t>
            </a:r>
          </a:p>
          <a:p>
            <a:r>
              <a:rPr lang="es-EC" noProof="0" dirty="0"/>
              <a:t>4 MICRO OPERACIONES</a:t>
            </a:r>
          </a:p>
          <a:p>
            <a:r>
              <a:rPr lang="es-EC" noProof="0" dirty="0"/>
              <a:t>SE EVITA LA INTERFERENCIA ENTRE REGISTROS</a:t>
            </a:r>
          </a:p>
          <a:p>
            <a:endParaRPr lang="es-EC" noProof="0" dirty="0"/>
          </a:p>
          <a:p>
            <a:endParaRPr lang="es-EC" noProof="0" dirty="0"/>
          </a:p>
          <a:p>
            <a:endParaRPr lang="es-EC" noProof="0" dirty="0"/>
          </a:p>
          <a:p>
            <a:endParaRPr lang="es-EC" noProof="0" dirty="0"/>
          </a:p>
          <a:p>
            <a:endParaRPr lang="es-EC" noProof="0" dirty="0"/>
          </a:p>
          <a:p>
            <a:r>
              <a:rPr lang="es-EC" noProof="0" dirty="0"/>
              <a:t>T unidad de tiempo, I longitud de incremento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2FC7B8-5D27-4DAA-A357-50D3C0D74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919" y="3314247"/>
            <a:ext cx="3934770" cy="20123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6E84BE-F845-4287-A75D-A137FF3688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314247"/>
            <a:ext cx="4007207" cy="210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148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2C4A4-EAD5-4D47-9159-5527086A9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Agrupamiento de micro operaciones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30A42-D835-4342-8554-E580DE29CB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noProof="0" dirty="0"/>
              <a:t>Simplemente se debe cumplir tres reglas:</a:t>
            </a:r>
          </a:p>
          <a:p>
            <a:pPr marL="514350" indent="-514350">
              <a:buFont typeface="+mj-lt"/>
              <a:buAutoNum type="arabicPeriod"/>
            </a:pPr>
            <a:r>
              <a:rPr lang="es-EC" noProof="0" dirty="0"/>
              <a:t>Seguir una secuencia correcta de eventos.</a:t>
            </a:r>
          </a:p>
          <a:p>
            <a:pPr marL="514350" indent="-514350">
              <a:buFont typeface="+mj-lt"/>
              <a:buAutoNum type="arabicPeriod"/>
            </a:pPr>
            <a:endParaRPr lang="es-EC" noProof="0" dirty="0"/>
          </a:p>
          <a:p>
            <a:pPr marL="514350" indent="-514350">
              <a:buFont typeface="+mj-lt"/>
              <a:buAutoNum type="arabicPeriod"/>
            </a:pPr>
            <a:r>
              <a:rPr lang="es-EC" noProof="0" dirty="0"/>
              <a:t>Deben evitarse los conflictos, no se puede leer y escribir un mismo registro al mismo tiempo.</a:t>
            </a:r>
          </a:p>
          <a:p>
            <a:pPr marL="0" indent="0">
              <a:buNone/>
            </a:pPr>
            <a:r>
              <a:rPr lang="es-EC" altLang="es-EC" noProof="0" dirty="0"/>
              <a:t>	MBR &lt;- (memoria) &amp; IR &lt;- (MBR)</a:t>
            </a:r>
            <a:endParaRPr lang="es-EC" noProof="0" dirty="0"/>
          </a:p>
          <a:p>
            <a:pPr marL="514350" indent="-514350">
              <a:buFont typeface="+mj-lt"/>
              <a:buAutoNum type="arabicPeriod" startAt="3"/>
            </a:pPr>
            <a:r>
              <a:rPr lang="es-EC" noProof="0" dirty="0"/>
              <a:t>Las operaciones agrupadas deberán realizarse por componentes diferentes. PC + I  por la ALU</a:t>
            </a:r>
          </a:p>
          <a:p>
            <a:pPr marL="514350" indent="-514350">
              <a:buFont typeface="+mj-lt"/>
              <a:buAutoNum type="arabicPeriod" startAt="3"/>
            </a:pPr>
            <a:endParaRPr lang="es-EC" noProof="0" dirty="0"/>
          </a:p>
          <a:p>
            <a:pPr marL="514350" indent="-514350">
              <a:buFont typeface="+mj-lt"/>
              <a:buAutoNum type="arabicPeriod" startAt="3"/>
            </a:pPr>
            <a:endParaRPr lang="es-EC" noProof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7B6F75-B3B3-4109-808F-753906312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3924" y="1289472"/>
            <a:ext cx="3934770" cy="201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5724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07AC1-8932-4DE4-922A-9FFD99A96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Ciclo indirecto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DBCFE-FF55-4BDE-ABE7-7F0CFA8A1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noProof="0" dirty="0"/>
              <a:t>Después de captar la instrucción, lo siguiente es captar los datos.</a:t>
            </a:r>
          </a:p>
          <a:p>
            <a:pPr marL="0" indent="0">
              <a:buNone/>
            </a:pPr>
            <a:endParaRPr lang="es-EC" noProof="0" dirty="0"/>
          </a:p>
          <a:p>
            <a:r>
              <a:rPr lang="es-EC" noProof="0" dirty="0"/>
              <a:t>Ocurrirá siempre que necesite captar operandos fuentes indirectamente antes de ejecutarse.</a:t>
            </a:r>
          </a:p>
          <a:p>
            <a:endParaRPr lang="es-EC" noProof="0" dirty="0"/>
          </a:p>
          <a:p>
            <a:r>
              <a:rPr lang="es-EC" noProof="0" dirty="0"/>
              <a:t>Un ciclo extra que al final es como si no se ejecutaría.</a:t>
            </a:r>
          </a:p>
          <a:p>
            <a:endParaRPr lang="es-EC" noProof="0" dirty="0"/>
          </a:p>
          <a:p>
            <a:endParaRPr lang="es-EC" noProof="0" dirty="0"/>
          </a:p>
          <a:p>
            <a:endParaRPr lang="es-EC" noProof="0" dirty="0"/>
          </a:p>
        </p:txBody>
      </p:sp>
    </p:spTree>
    <p:extLst>
      <p:ext uri="{BB962C8B-B14F-4D97-AF65-F5344CB8AC3E}">
        <p14:creationId xmlns:p14="http://schemas.microsoft.com/office/powerpoint/2010/main" val="13563217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A3797F0-D8F8-494D-A097-B9CFD9F2A9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5636" y="3410015"/>
            <a:ext cx="5546364" cy="11825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6D21DC-9B41-4F8C-A32D-9A251D831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Ciclo indirecto</a:t>
            </a:r>
            <a:endParaRPr lang="es-EC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0EA6D-E274-4B53-9D65-AC42F0EF9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noProof="0" dirty="0"/>
              <a:t>En IR se detecta que es un direccionamiento indirecto.</a:t>
            </a:r>
          </a:p>
          <a:p>
            <a:endParaRPr lang="es-EC" noProof="0" dirty="0"/>
          </a:p>
          <a:p>
            <a:r>
              <a:rPr lang="es-EC" noProof="0" dirty="0"/>
              <a:t>IR se transfiere a MAR para que pueda ser leído.</a:t>
            </a:r>
          </a:p>
          <a:p>
            <a:endParaRPr lang="es-EC" noProof="0" dirty="0"/>
          </a:p>
          <a:p>
            <a:endParaRPr lang="es-EC" noProof="0" dirty="0"/>
          </a:p>
          <a:p>
            <a:r>
              <a:rPr lang="es-EC" noProof="0" dirty="0"/>
              <a:t>La UC envía una señal de lectura y transfiere a MBR.</a:t>
            </a:r>
          </a:p>
          <a:p>
            <a:r>
              <a:rPr lang="es-EC" noProof="0" dirty="0"/>
              <a:t>Por ultimo, se transfiere de registro a IR y es como si hubiese sido un direccionamiento directo. Está listo para ejecución.</a:t>
            </a:r>
          </a:p>
          <a:p>
            <a:endParaRPr lang="es-EC" noProof="0" dirty="0"/>
          </a:p>
        </p:txBody>
      </p:sp>
    </p:spTree>
    <p:extLst>
      <p:ext uri="{BB962C8B-B14F-4D97-AF65-F5344CB8AC3E}">
        <p14:creationId xmlns:p14="http://schemas.microsoft.com/office/powerpoint/2010/main" val="25810426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394AA-D842-47F7-8723-7073A1FA7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Ciclo de instrucción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0DE0E-2DFC-4458-B7DE-C87C8710B8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noProof="0" dirty="0"/>
              <a:t>Terminada la ejecución, se realiza la comprobación para saber si existe una interrupción habilitada.</a:t>
            </a:r>
          </a:p>
          <a:p>
            <a:endParaRPr lang="es-EC" noProof="0" dirty="0"/>
          </a:p>
          <a:p>
            <a:r>
              <a:rPr lang="es-EC" noProof="0" dirty="0"/>
              <a:t>Puede existir un ciclo extra de interrupción. La cuál va a ser diferente según la maquina y la interrupción que sea pertinente.</a:t>
            </a:r>
          </a:p>
          <a:p>
            <a:endParaRPr lang="es-EC" noProof="0" dirty="0"/>
          </a:p>
          <a:p>
            <a:endParaRPr lang="es-EC" noProof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C68A6C-9A10-415D-BD62-620B5B636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5825" y="4695825"/>
            <a:ext cx="2847975" cy="112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379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16533-76DC-43F5-AD54-10794D930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Introducción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369B46-5788-4517-899E-CCBF818F8B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endParaRPr lang="es-EC" noProof="0" dirty="0"/>
          </a:p>
          <a:p>
            <a:r>
              <a:rPr lang="es-EC" noProof="0" dirty="0"/>
              <a:t>La unidad  de control(CU o UC) es la encargada de que todo suceda.</a:t>
            </a:r>
          </a:p>
          <a:p>
            <a:endParaRPr lang="es-EC" noProof="0" dirty="0"/>
          </a:p>
          <a:p>
            <a:r>
              <a:rPr lang="es-EC" noProof="0" dirty="0"/>
              <a:t>Emite señales para transferir datos entre el procesador(internas) y componentes externos. Memoria-E/S.</a:t>
            </a:r>
          </a:p>
          <a:p>
            <a:endParaRPr lang="es-EC" noProof="0" dirty="0"/>
          </a:p>
          <a:p>
            <a:r>
              <a:rPr lang="es-EC" noProof="0" dirty="0"/>
              <a:t>Es la que maneja los buses de control.</a:t>
            </a:r>
          </a:p>
          <a:p>
            <a:endParaRPr lang="es-EC" noProof="0" dirty="0"/>
          </a:p>
          <a:p>
            <a:r>
              <a:rPr lang="es-EC" noProof="0" dirty="0"/>
              <a:t>Indica que debe realizar la ALU, y si está ejecutando de manera correcta.</a:t>
            </a:r>
          </a:p>
          <a:p>
            <a:endParaRPr lang="es-EC" noProof="0" dirty="0"/>
          </a:p>
          <a:p>
            <a:endParaRPr lang="es-EC" noProof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E47010-6E78-4931-98E8-132D10A0C1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86"/>
          <a:stretch/>
        </p:blipFill>
        <p:spPr>
          <a:xfrm>
            <a:off x="6953250" y="0"/>
            <a:ext cx="5238750" cy="2155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4135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07936-2DFE-44E7-A5C6-57F9E73C3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Ciclo de ejecución</a:t>
            </a:r>
            <a:endParaRPr lang="es-EC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4E5E2-8CDA-443E-AE5E-2763660B5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noProof="0" dirty="0"/>
              <a:t>Como habíamos visto, los ciclos de interrupción, captación e indirecto son predecibles y sencillos hasta cierto punto.</a:t>
            </a:r>
          </a:p>
          <a:p>
            <a:endParaRPr lang="es-EC" noProof="0" dirty="0"/>
          </a:p>
          <a:p>
            <a:r>
              <a:rPr lang="es-EC" noProof="0" dirty="0"/>
              <a:t>En el ciclo de ejecución vamos a tener un número indeterminado de micro operaciones, y no se va a repetir entre estas.</a:t>
            </a:r>
          </a:p>
          <a:p>
            <a:endParaRPr lang="es-EC" noProof="0" dirty="0"/>
          </a:p>
          <a:p>
            <a:r>
              <a:rPr lang="es-EC" noProof="0" dirty="0"/>
              <a:t>Pueden tener N  líneas de códigos, donde ocurrirán N combinaciones de las diferentes micro operaciones.</a:t>
            </a:r>
          </a:p>
          <a:p>
            <a:endParaRPr lang="es-EC" noProof="0" dirty="0"/>
          </a:p>
          <a:p>
            <a:endParaRPr lang="es-EC" noProof="0" dirty="0"/>
          </a:p>
        </p:txBody>
      </p:sp>
    </p:spTree>
    <p:extLst>
      <p:ext uri="{BB962C8B-B14F-4D97-AF65-F5344CB8AC3E}">
        <p14:creationId xmlns:p14="http://schemas.microsoft.com/office/powerpoint/2010/main" val="40570041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AA8D6-8DF0-4C15-BD56-339FC9C82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Ciclo de ejecución</a:t>
            </a:r>
            <a:endParaRPr lang="es-EC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0EC0C-0C49-4B4A-896F-A3568DAD3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noProof="0" dirty="0"/>
              <a:t>Un ejemplo ADD R, X</a:t>
            </a:r>
          </a:p>
          <a:p>
            <a:r>
              <a:rPr lang="es-EC" noProof="0" dirty="0"/>
              <a:t>Puede suceder lo siguiente:</a:t>
            </a:r>
          </a:p>
          <a:p>
            <a:endParaRPr lang="es-EC" noProof="0" dirty="0"/>
          </a:p>
          <a:p>
            <a:endParaRPr lang="es-EC" noProof="0" dirty="0"/>
          </a:p>
          <a:p>
            <a:endParaRPr lang="es-EC" noProof="0" dirty="0"/>
          </a:p>
          <a:p>
            <a:r>
              <a:rPr lang="es-EC" noProof="0" dirty="0"/>
              <a:t>Ejemplo simplificado:</a:t>
            </a:r>
          </a:p>
          <a:p>
            <a:r>
              <a:rPr lang="es-EC" noProof="0" dirty="0"/>
              <a:t>Puede necesitarse más micro operaciones para traer datos</a:t>
            </a:r>
          </a:p>
          <a:p>
            <a:r>
              <a:rPr lang="es-EC" noProof="0" dirty="0"/>
              <a:t>Mas para posicionarse en la ALU</a:t>
            </a:r>
          </a:p>
          <a:p>
            <a:endParaRPr lang="es-EC" noProof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DB4130-9BD7-4C25-8BD3-01518FEDA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400" y="2935447"/>
            <a:ext cx="4666793" cy="1356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002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AA8D6-8DF0-4C15-BD56-339FC9C82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Ciclo de ejecución</a:t>
            </a:r>
            <a:endParaRPr lang="es-EC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0EC0C-0C49-4B4A-896F-A3568DAD3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noProof="0" dirty="0"/>
              <a:t>Un ejemplo ISJ X(INCREMENT AND SKIP IF ZERO)</a:t>
            </a:r>
          </a:p>
          <a:p>
            <a:r>
              <a:rPr lang="es-EC" noProof="0" dirty="0"/>
              <a:t>Puede suceder lo siguiente:</a:t>
            </a:r>
          </a:p>
          <a:p>
            <a:endParaRPr lang="es-EC" noProof="0" dirty="0"/>
          </a:p>
          <a:p>
            <a:endParaRPr lang="es-EC" noProof="0" dirty="0"/>
          </a:p>
          <a:p>
            <a:endParaRPr lang="es-EC" noProof="0" dirty="0"/>
          </a:p>
          <a:p>
            <a:endParaRPr lang="es-EC" noProof="0" dirty="0"/>
          </a:p>
          <a:p>
            <a:r>
              <a:rPr lang="es-EC" noProof="0" dirty="0"/>
              <a:t>Una condición si se cumple se ejecuta simultaneo.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E70FF6-8752-408E-A75A-D0BBF3D4DB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637" y="2940505"/>
            <a:ext cx="5923585" cy="1631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65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87800-EB9B-4578-9EDE-3F6AA5282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El ciclo de instrucción completo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379A3-89B1-4BB0-B56B-5B204A2A12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noProof="0" dirty="0"/>
              <a:t>Se descompone en micro operaciones elementales.</a:t>
            </a:r>
          </a:p>
          <a:p>
            <a:endParaRPr lang="es-EC" noProof="0" dirty="0"/>
          </a:p>
          <a:p>
            <a:r>
              <a:rPr lang="es-EC" noProof="0" dirty="0"/>
              <a:t>Existen secuencias preestablecidas para: Captación, indirecta e interrupción.</a:t>
            </a:r>
          </a:p>
          <a:p>
            <a:endParaRPr lang="es-EC" noProof="0" dirty="0"/>
          </a:p>
          <a:p>
            <a:r>
              <a:rPr lang="es-EC" noProof="0" dirty="0"/>
              <a:t>Sin embargo para la etapa de ejecución cada CODOP tendrá su propia secuencia de micro operaciones.</a:t>
            </a:r>
          </a:p>
          <a:p>
            <a:endParaRPr lang="es-EC" noProof="0" dirty="0"/>
          </a:p>
          <a:p>
            <a:endParaRPr lang="es-EC" noProof="0" dirty="0"/>
          </a:p>
        </p:txBody>
      </p:sp>
    </p:spTree>
    <p:extLst>
      <p:ext uri="{BB962C8B-B14F-4D97-AF65-F5344CB8AC3E}">
        <p14:creationId xmlns:p14="http://schemas.microsoft.com/office/powerpoint/2010/main" val="5033799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5F0A725-DEBC-487C-BBFF-6F0B8B116A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565" y="1349342"/>
            <a:ext cx="7439025" cy="49244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6C4569-DD4A-4C65-AE6F-FD2005ABD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El ciclo de instrucción completo</a:t>
            </a:r>
            <a:endParaRPr lang="es-EC" noProof="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11B327-20D3-4693-9937-07F872425F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498369" y="2881312"/>
            <a:ext cx="1238250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0580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77F90D-C8CD-4114-B17F-242AF0135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Implementación de hardware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F71156-DDFF-4DC6-BA3D-2A58280CCB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15725434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C4569-DD4A-4C65-AE6F-FD2005ABD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Implementación de hardware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F72A8E-2F2F-489D-9484-5E43D37B7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noProof="0" dirty="0"/>
              <a:t>Se pueden aplicar dos técnicas:</a:t>
            </a:r>
          </a:p>
          <a:p>
            <a:endParaRPr lang="es-EC" noProof="0" dirty="0"/>
          </a:p>
          <a:p>
            <a:r>
              <a:rPr lang="es-EC" noProof="0" dirty="0"/>
              <a:t>Implementación cableada</a:t>
            </a:r>
          </a:p>
          <a:p>
            <a:endParaRPr lang="es-EC" noProof="0" dirty="0"/>
          </a:p>
          <a:p>
            <a:r>
              <a:rPr lang="es-EC" noProof="0" dirty="0"/>
              <a:t>Implementación micro programada</a:t>
            </a:r>
          </a:p>
        </p:txBody>
      </p:sp>
    </p:spTree>
    <p:extLst>
      <p:ext uri="{BB962C8B-B14F-4D97-AF65-F5344CB8AC3E}">
        <p14:creationId xmlns:p14="http://schemas.microsoft.com/office/powerpoint/2010/main" val="3507131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68E47F-94A7-4B56-B3DF-7191951228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53"/>
          <a:stretch/>
        </p:blipFill>
        <p:spPr>
          <a:xfrm>
            <a:off x="2024743" y="1596009"/>
            <a:ext cx="8288694" cy="54299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847BBC-D4BE-4F34-B256-7B3F8BCEA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Implementación de hardware</a:t>
            </a:r>
            <a:endParaRPr lang="es-EC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A64F4-136D-4A7C-9FB6-0BB810E778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5000978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6AFE6-D655-43B8-AFA7-981E9277E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Control del procesador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7ED8E-9028-40C6-888C-752449DC85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6923869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28238-DB5C-4669-A1AD-F3874EC47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Control del procesador			</a:t>
            </a:r>
            <a:endParaRPr lang="es-EC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4576F9-B826-47A1-8B60-1F2C29259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noProof="0" dirty="0"/>
              <a:t>Ahora ya sabemos que el computador trabaja en</a:t>
            </a:r>
          </a:p>
          <a:p>
            <a:pPr marL="0" indent="0">
              <a:buNone/>
            </a:pPr>
            <a:r>
              <a:rPr lang="es-EC" noProof="0" dirty="0"/>
              <a:t>			 </a:t>
            </a:r>
            <a:r>
              <a:rPr lang="es-EC" b="1" noProof="0" dirty="0"/>
              <a:t>MICRO OPERACIONES</a:t>
            </a:r>
          </a:p>
          <a:p>
            <a:r>
              <a:rPr lang="es-EC" noProof="0" dirty="0"/>
              <a:t>Siendo este el nivel más básico de operación.</a:t>
            </a:r>
          </a:p>
          <a:p>
            <a:endParaRPr lang="es-EC" noProof="0" dirty="0"/>
          </a:p>
          <a:p>
            <a:endParaRPr lang="es-EC" noProof="0" dirty="0"/>
          </a:p>
          <a:p>
            <a:r>
              <a:rPr lang="es-EC" noProof="0" dirty="0"/>
              <a:t>Los requisitos funcionales de la unidad de control se basa en resolver estas micro operaciones, por las cuales son base para el diseño de la unidad de control.</a:t>
            </a:r>
          </a:p>
          <a:p>
            <a:endParaRPr lang="es-EC" noProof="0" dirty="0"/>
          </a:p>
          <a:p>
            <a:endParaRPr lang="es-EC" noProof="0" dirty="0"/>
          </a:p>
          <a:p>
            <a:endParaRPr lang="es-EC" noProof="0" dirty="0"/>
          </a:p>
        </p:txBody>
      </p:sp>
    </p:spTree>
    <p:extLst>
      <p:ext uri="{BB962C8B-B14F-4D97-AF65-F5344CB8AC3E}">
        <p14:creationId xmlns:p14="http://schemas.microsoft.com/office/powerpoint/2010/main" val="2406758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799E3-9203-49F4-B47A-2B5459813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Introducción</a:t>
            </a:r>
            <a:endParaRPr lang="es-EC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4C6B5-1FFE-4327-85C6-B029B2533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noProof="0" dirty="0"/>
              <a:t>Está dividida en:</a:t>
            </a:r>
          </a:p>
          <a:p>
            <a:r>
              <a:rPr lang="es-EC" noProof="0" dirty="0"/>
              <a:t>Registro de instrucción</a:t>
            </a:r>
          </a:p>
          <a:p>
            <a:r>
              <a:rPr lang="es-EC" noProof="0" dirty="0"/>
              <a:t>Los indicadores de estado</a:t>
            </a:r>
          </a:p>
          <a:p>
            <a:r>
              <a:rPr lang="es-EC" noProof="0" dirty="0"/>
              <a:t>Señales de control de fuentes externas</a:t>
            </a:r>
          </a:p>
          <a:p>
            <a:endParaRPr lang="es-EC" noProof="0" dirty="0"/>
          </a:p>
          <a:p>
            <a:r>
              <a:rPr lang="es-EC" noProof="0" dirty="0"/>
              <a:t>Y la unidad la dividiremos en:</a:t>
            </a:r>
          </a:p>
          <a:p>
            <a:r>
              <a:rPr lang="es-EC" noProof="0" dirty="0"/>
              <a:t>Funcionamiento de la unidad de control</a:t>
            </a:r>
          </a:p>
          <a:p>
            <a:r>
              <a:rPr lang="es-EC" noProof="0" dirty="0"/>
              <a:t>Control micro programado</a:t>
            </a:r>
          </a:p>
          <a:p>
            <a:endParaRPr lang="es-EC" noProof="0" dirty="0"/>
          </a:p>
        </p:txBody>
      </p:sp>
    </p:spTree>
    <p:extLst>
      <p:ext uri="{BB962C8B-B14F-4D97-AF65-F5344CB8AC3E}">
        <p14:creationId xmlns:p14="http://schemas.microsoft.com/office/powerpoint/2010/main" val="41073385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A8424-DFE3-4A48-BF86-EA7D06615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472"/>
            <a:ext cx="10515600" cy="1325563"/>
          </a:xfrm>
        </p:spPr>
        <p:txBody>
          <a:bodyPr/>
          <a:lstStyle/>
          <a:p>
            <a:r>
              <a:rPr lang="es-EC" b="1" noProof="0" dirty="0"/>
              <a:t>Control del procesador</a:t>
            </a:r>
            <a:endParaRPr lang="es-EC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43A91-C513-437F-BE02-1BC2DC5633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C" noProof="0" dirty="0"/>
              <a:t>Para el diseño, caracterización e implementación,  se debe tomar en cuenta:</a:t>
            </a:r>
          </a:p>
          <a:p>
            <a:pPr marL="514350" indent="-514350">
              <a:buFont typeface="+mj-lt"/>
              <a:buAutoNum type="arabicPeriod"/>
            </a:pPr>
            <a:endParaRPr lang="es-EC" noProof="0" dirty="0"/>
          </a:p>
          <a:p>
            <a:pPr marL="514350" indent="-514350">
              <a:buFont typeface="+mj-lt"/>
              <a:buAutoNum type="arabicPeriod"/>
            </a:pPr>
            <a:r>
              <a:rPr lang="es-EC" noProof="0" dirty="0"/>
              <a:t>Definir los elementos básicos del procesador.</a:t>
            </a:r>
          </a:p>
          <a:p>
            <a:pPr marL="514350" indent="-514350">
              <a:buFont typeface="+mj-lt"/>
              <a:buAutoNum type="arabicPeriod"/>
            </a:pPr>
            <a:endParaRPr lang="es-EC" noProof="0" dirty="0"/>
          </a:p>
          <a:p>
            <a:pPr marL="514350" indent="-514350">
              <a:buFont typeface="+mj-lt"/>
              <a:buAutoNum type="arabicPeriod"/>
            </a:pPr>
            <a:r>
              <a:rPr lang="es-EC" noProof="0" dirty="0"/>
              <a:t>Describir las micro operaciones a ejecutarse.</a:t>
            </a:r>
          </a:p>
          <a:p>
            <a:pPr marL="514350" indent="-514350">
              <a:buFont typeface="+mj-lt"/>
              <a:buAutoNum type="arabicPeriod"/>
            </a:pPr>
            <a:endParaRPr lang="es-EC" noProof="0" dirty="0"/>
          </a:p>
          <a:p>
            <a:pPr marL="514350" indent="-514350">
              <a:buFont typeface="+mj-lt"/>
              <a:buAutoNum type="arabicPeriod"/>
            </a:pPr>
            <a:r>
              <a:rPr lang="es-EC" noProof="0" dirty="0"/>
              <a:t>Determinar las funciones que realizará la unidad de control para ejecutar las micro operaciones.</a:t>
            </a:r>
          </a:p>
        </p:txBody>
      </p:sp>
    </p:spTree>
    <p:extLst>
      <p:ext uri="{BB962C8B-B14F-4D97-AF65-F5344CB8AC3E}">
        <p14:creationId xmlns:p14="http://schemas.microsoft.com/office/powerpoint/2010/main" val="38488353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A8F91-7A78-4406-A1F1-F2878F6F4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118" y="365125"/>
            <a:ext cx="10616682" cy="1325563"/>
          </a:xfrm>
        </p:spPr>
        <p:txBody>
          <a:bodyPr/>
          <a:lstStyle/>
          <a:p>
            <a:r>
              <a:rPr lang="es-EC" b="1" noProof="0" dirty="0"/>
              <a:t>1) Definir los elementos básicos del procesador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1A9E1-362C-464F-8085-EDD67D4A6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C" noProof="0" dirty="0"/>
              <a:t>Visto en unidades previas:</a:t>
            </a:r>
          </a:p>
          <a:p>
            <a:pPr marL="0" indent="0">
              <a:buNone/>
            </a:pPr>
            <a:endParaRPr lang="es-EC" noProof="0" dirty="0"/>
          </a:p>
          <a:p>
            <a:pPr marL="514350" indent="-514350">
              <a:buFont typeface="+mj-lt"/>
              <a:buAutoNum type="arabicPeriod"/>
            </a:pPr>
            <a:r>
              <a:rPr lang="es-EC" noProof="0" dirty="0"/>
              <a:t>ALU</a:t>
            </a:r>
          </a:p>
          <a:p>
            <a:pPr marL="514350" indent="-514350">
              <a:buFont typeface="+mj-lt"/>
              <a:buAutoNum type="arabicPeriod"/>
            </a:pPr>
            <a:r>
              <a:rPr lang="es-EC" noProof="0" dirty="0"/>
              <a:t>REGISTROS</a:t>
            </a:r>
          </a:p>
          <a:p>
            <a:pPr marL="514350" indent="-514350">
              <a:buFont typeface="+mj-lt"/>
              <a:buAutoNum type="arabicPeriod"/>
            </a:pPr>
            <a:r>
              <a:rPr lang="es-EC" noProof="0" dirty="0"/>
              <a:t>CAMINOS DE DATOS INTERNOS</a:t>
            </a:r>
          </a:p>
          <a:p>
            <a:pPr marL="514350" indent="-514350">
              <a:buFont typeface="+mj-lt"/>
              <a:buAutoNum type="arabicPeriod"/>
            </a:pPr>
            <a:r>
              <a:rPr lang="es-EC" noProof="0" dirty="0"/>
              <a:t>CAMINOS DE DATOS EXTERNOS</a:t>
            </a:r>
          </a:p>
          <a:p>
            <a:pPr marL="514350" indent="-514350">
              <a:buFont typeface="+mj-lt"/>
              <a:buAutoNum type="arabicPeriod"/>
            </a:pPr>
            <a:r>
              <a:rPr lang="es-EC" noProof="0" dirty="0"/>
              <a:t>UNIDAD DE CONTROL</a:t>
            </a:r>
          </a:p>
          <a:p>
            <a:pPr marL="514350" indent="-514350">
              <a:buFont typeface="+mj-lt"/>
              <a:buAutoNum type="arabicPeriod"/>
            </a:pPr>
            <a:endParaRPr lang="es-EC" noProof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FCB0CD-C79B-4121-A61E-18E314DE4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6122" y="1589898"/>
            <a:ext cx="5534025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704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93F81-D90B-4EF9-838E-55278C445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2)Describir las micro operaciones a ejecutarse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45D62A-ED8B-41EC-87D8-02046C4EC7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C" noProof="0" dirty="0"/>
              <a:t>Todas las micro operaciones se podrían clasificar de la siguiente manera:</a:t>
            </a:r>
          </a:p>
          <a:p>
            <a:pPr marL="0" indent="0">
              <a:buNone/>
            </a:pPr>
            <a:endParaRPr lang="es-EC" noProof="0" dirty="0"/>
          </a:p>
          <a:p>
            <a:pPr marL="514350" indent="-514350">
              <a:buFont typeface="+mj-lt"/>
              <a:buAutoNum type="arabicPeriod"/>
            </a:pPr>
            <a:r>
              <a:rPr lang="es-EC" noProof="0" dirty="0"/>
              <a:t>Transferir datos de un registro a otro.</a:t>
            </a:r>
          </a:p>
          <a:p>
            <a:pPr marL="514350" indent="-514350">
              <a:buFont typeface="+mj-lt"/>
              <a:buAutoNum type="arabicPeriod"/>
            </a:pPr>
            <a:r>
              <a:rPr lang="es-EC" noProof="0" dirty="0"/>
              <a:t>Transferir datos de un  registro a una interfaz externa(BUS-memoria).</a:t>
            </a:r>
          </a:p>
          <a:p>
            <a:pPr marL="514350" indent="-514350">
              <a:buFont typeface="+mj-lt"/>
              <a:buAutoNum type="arabicPeriod"/>
            </a:pPr>
            <a:r>
              <a:rPr lang="es-EC" noProof="0" dirty="0"/>
              <a:t>Transferir datos de una interfaz externa a un registro.</a:t>
            </a:r>
          </a:p>
          <a:p>
            <a:pPr marL="514350" indent="-514350">
              <a:buFont typeface="+mj-lt"/>
              <a:buAutoNum type="arabicPeriod"/>
            </a:pPr>
            <a:r>
              <a:rPr lang="es-EC" noProof="0" dirty="0"/>
              <a:t>Realizar una operación aritmética o lógica, usando registros de entrada y salida.</a:t>
            </a:r>
          </a:p>
          <a:p>
            <a:pPr marL="514350" indent="-514350">
              <a:buFont typeface="+mj-lt"/>
              <a:buAutoNum type="arabicPeriod"/>
            </a:pPr>
            <a:endParaRPr lang="es-EC" noProof="0" dirty="0"/>
          </a:p>
        </p:txBody>
      </p:sp>
    </p:spTree>
    <p:extLst>
      <p:ext uri="{BB962C8B-B14F-4D97-AF65-F5344CB8AC3E}">
        <p14:creationId xmlns:p14="http://schemas.microsoft.com/office/powerpoint/2010/main" val="6098497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788DB-E185-4FF2-825A-7D616D854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Categorías de Micro operaciones 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A93DD-48D7-4FBC-BE2E-3A3A165EED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noProof="0" dirty="0"/>
              <a:t>Todas las micro operaciones necesarias para realizar una instrucción, caen en la siguiente categoría:</a:t>
            </a:r>
          </a:p>
          <a:p>
            <a:endParaRPr lang="es-EC" b="1" noProof="0" dirty="0"/>
          </a:p>
          <a:p>
            <a:r>
              <a:rPr lang="es-EC" b="1" noProof="0" dirty="0"/>
              <a:t>Secuenciamiento:</a:t>
            </a:r>
            <a:r>
              <a:rPr lang="es-EC" noProof="0" dirty="0"/>
              <a:t> la unidad de control hace que el procesador avance a través de una serie de operaciones en una secuencia oportuna.</a:t>
            </a:r>
          </a:p>
          <a:p>
            <a:r>
              <a:rPr lang="es-EC" noProof="0" dirty="0"/>
              <a:t>EJM: PC-&gt; PC+1</a:t>
            </a:r>
          </a:p>
        </p:txBody>
      </p:sp>
    </p:spTree>
    <p:extLst>
      <p:ext uri="{BB962C8B-B14F-4D97-AF65-F5344CB8AC3E}">
        <p14:creationId xmlns:p14="http://schemas.microsoft.com/office/powerpoint/2010/main" val="22457335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788DB-E185-4FF2-825A-7D616D854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Categorías de Micro operaciones 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A93DD-48D7-4FBC-BE2E-3A3A165EE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s-EC" b="1" noProof="0" dirty="0"/>
              <a:t>Ejecución:</a:t>
            </a:r>
          </a:p>
          <a:p>
            <a:pPr marL="0" indent="0">
              <a:buNone/>
            </a:pPr>
            <a:r>
              <a:rPr lang="es-EC" noProof="0" dirty="0"/>
              <a:t>La unidad de control hace que se ejecute una micro operación.</a:t>
            </a:r>
          </a:p>
          <a:p>
            <a:pPr marL="0" indent="0">
              <a:buNone/>
            </a:pPr>
            <a:endParaRPr lang="es-EC" noProof="0" dirty="0"/>
          </a:p>
          <a:p>
            <a:pPr marL="0" indent="0">
              <a:buNone/>
            </a:pPr>
            <a:r>
              <a:rPr lang="es-EC" noProof="0" dirty="0"/>
              <a:t>Ejm: Envía una señal eléctrica para que la ALU ejecute.</a:t>
            </a:r>
          </a:p>
          <a:p>
            <a:pPr marL="0" indent="0">
              <a:buNone/>
            </a:pPr>
            <a:endParaRPr lang="es-EC" noProof="0" dirty="0"/>
          </a:p>
          <a:p>
            <a:pPr marL="0" indent="0">
              <a:buNone/>
            </a:pPr>
            <a:r>
              <a:rPr lang="es-EC" noProof="0" dirty="0"/>
              <a:t>Por lo tanto, la parte funcional de la UC se reduce a como y que señales de control enviar.</a:t>
            </a:r>
          </a:p>
        </p:txBody>
      </p:sp>
    </p:spTree>
    <p:extLst>
      <p:ext uri="{BB962C8B-B14F-4D97-AF65-F5344CB8AC3E}">
        <p14:creationId xmlns:p14="http://schemas.microsoft.com/office/powerpoint/2010/main" val="35218199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D70A3-07D6-48DF-BC57-631472F4B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Señales de control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EA736D-B33C-4362-A31F-F866552777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noProof="0" dirty="0"/>
              <a:t>Con todos los elementos definidos, es necesario que el procesador tenga:</a:t>
            </a:r>
          </a:p>
          <a:p>
            <a:r>
              <a:rPr lang="es-EC" noProof="0" dirty="0"/>
              <a:t>Entradas  para determinar el estado del Sistema.</a:t>
            </a:r>
          </a:p>
          <a:p>
            <a:r>
              <a:rPr lang="es-EC" noProof="0" dirty="0"/>
              <a:t>Salidas para controlar el comportamiento del Sistema.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9138250A-2B71-4A85-940D-5AB0E79C93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321" y="4362450"/>
            <a:ext cx="6534150" cy="249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2431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D456B-E2E6-4B33-B47D-7956F0618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Señales de control: Entradas</a:t>
            </a:r>
            <a:endParaRPr lang="es-EC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19BA2-D342-4515-A419-F9EB49EE1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C" b="1" noProof="0" dirty="0"/>
              <a:t>Reloj:</a:t>
            </a:r>
          </a:p>
          <a:p>
            <a:r>
              <a:rPr lang="es-EC" noProof="0" dirty="0"/>
              <a:t>Es el encargado de mantener la hora exacta.</a:t>
            </a:r>
          </a:p>
          <a:p>
            <a:r>
              <a:rPr lang="es-EC" noProof="0" dirty="0"/>
              <a:t>La unidad de control hace que se ejecute una micro operación en cada pulso de reloj.</a:t>
            </a:r>
          </a:p>
          <a:p>
            <a:r>
              <a:rPr lang="es-EC" noProof="0" dirty="0"/>
              <a:t>Puede ser varias micro operaciones por ciclo(en paralelo).</a:t>
            </a:r>
          </a:p>
          <a:p>
            <a:pPr marL="0" indent="0">
              <a:buNone/>
            </a:pPr>
            <a:endParaRPr lang="es-EC" b="1" noProof="0" dirty="0"/>
          </a:p>
          <a:p>
            <a:pPr marL="0" indent="0">
              <a:buNone/>
            </a:pPr>
            <a:r>
              <a:rPr lang="es-EC" b="1" noProof="0" dirty="0"/>
              <a:t>Registro de instrucción:</a:t>
            </a:r>
          </a:p>
          <a:p>
            <a:r>
              <a:rPr lang="es-EC" noProof="0" dirty="0"/>
              <a:t>OPCODE por cada instrucción, envía señal de que hay que hacer.</a:t>
            </a:r>
          </a:p>
          <a:p>
            <a:r>
              <a:rPr lang="es-EC" noProof="0" dirty="0"/>
              <a:t>Se ejecuta durante el ciclo de ejecución.</a:t>
            </a:r>
          </a:p>
        </p:txBody>
      </p:sp>
    </p:spTree>
    <p:extLst>
      <p:ext uri="{BB962C8B-B14F-4D97-AF65-F5344CB8AC3E}">
        <p14:creationId xmlns:p14="http://schemas.microsoft.com/office/powerpoint/2010/main" val="10702696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D456B-E2E6-4B33-B47D-7956F0618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Señales de control: Entradas</a:t>
            </a:r>
            <a:endParaRPr lang="es-EC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19BA2-D342-4515-A419-F9EB49EE1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EC" b="1" noProof="0" dirty="0"/>
          </a:p>
          <a:p>
            <a:pPr marL="0" indent="0">
              <a:buNone/>
            </a:pPr>
            <a:r>
              <a:rPr lang="es-EC" b="1" noProof="0" dirty="0"/>
              <a:t>FLAGS:</a:t>
            </a:r>
          </a:p>
          <a:p>
            <a:r>
              <a:rPr lang="es-EC" noProof="0" dirty="0"/>
              <a:t>Se usa para determinar el estado del procesador.</a:t>
            </a:r>
          </a:p>
          <a:p>
            <a:r>
              <a:rPr lang="es-EC" noProof="0" dirty="0"/>
              <a:t>El resultado de las operaciones que realiza la ALU.</a:t>
            </a:r>
          </a:p>
          <a:p>
            <a:r>
              <a:rPr lang="es-EC" noProof="0" dirty="0"/>
              <a:t>Ejemplo: En operaciones condicionales.</a:t>
            </a:r>
          </a:p>
          <a:p>
            <a:pPr marL="0" indent="0">
              <a:buNone/>
            </a:pPr>
            <a:endParaRPr lang="es-EC" b="1" noProof="0" dirty="0"/>
          </a:p>
          <a:p>
            <a:pPr marL="0" indent="0">
              <a:buNone/>
            </a:pPr>
            <a:r>
              <a:rPr lang="es-EC" b="1" noProof="0" dirty="0"/>
              <a:t>Señales de control del bus de control:</a:t>
            </a:r>
          </a:p>
          <a:p>
            <a:r>
              <a:rPr lang="es-EC" noProof="0" dirty="0"/>
              <a:t>Pueden ser señales de interrupción, o de inicio de gestión.</a:t>
            </a:r>
          </a:p>
        </p:txBody>
      </p:sp>
    </p:spTree>
    <p:extLst>
      <p:ext uri="{BB962C8B-B14F-4D97-AF65-F5344CB8AC3E}">
        <p14:creationId xmlns:p14="http://schemas.microsoft.com/office/powerpoint/2010/main" val="22256974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9D9DA-6488-4671-9B82-2C3574B50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Modelo de la unidad de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B09FE-67DC-4FC7-82D0-0DC3ED4C6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C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32FD47-C7EA-45D1-A8D5-B17B6F0C4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4180" y="1987852"/>
            <a:ext cx="7278947" cy="4026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23647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D456B-E2E6-4B33-B47D-7956F0618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Señales de control: Salidas</a:t>
            </a:r>
            <a:endParaRPr lang="es-EC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19BA2-D342-4515-A419-F9EB49EE1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C" b="1" noProof="0" dirty="0"/>
              <a:t>Señales de control internas:</a:t>
            </a:r>
          </a:p>
          <a:p>
            <a:r>
              <a:rPr lang="es-EC" noProof="0" dirty="0"/>
              <a:t>Son de dos tipos:</a:t>
            </a:r>
          </a:p>
          <a:p>
            <a:r>
              <a:rPr lang="es-EC" noProof="0" dirty="0"/>
              <a:t>Las que hacen que los datos se transfieren de un registro a otro.</a:t>
            </a:r>
          </a:p>
          <a:p>
            <a:r>
              <a:rPr lang="es-EC" noProof="0" dirty="0"/>
              <a:t>Las que activan operaciones específicas de la ALU.</a:t>
            </a:r>
          </a:p>
          <a:p>
            <a:pPr marL="0" indent="0">
              <a:buNone/>
            </a:pPr>
            <a:endParaRPr lang="es-EC" b="1" noProof="0" dirty="0"/>
          </a:p>
          <a:p>
            <a:pPr marL="0" indent="0">
              <a:buNone/>
            </a:pPr>
            <a:r>
              <a:rPr lang="es-EC" b="1" noProof="0" dirty="0"/>
              <a:t>Señales de control hacia el bus:</a:t>
            </a:r>
          </a:p>
          <a:p>
            <a:r>
              <a:rPr lang="es-EC" noProof="0" dirty="0"/>
              <a:t>Las que operan y hacen que envíen datos hacia el procesador.</a:t>
            </a:r>
          </a:p>
          <a:p>
            <a:r>
              <a:rPr lang="es-EC" noProof="0" dirty="0"/>
              <a:t>De dos tipos, de memoria y de E/S.</a:t>
            </a:r>
          </a:p>
          <a:p>
            <a:pPr marL="0" indent="0">
              <a:buNone/>
            </a:pPr>
            <a:endParaRPr lang="es-EC" b="1" noProof="0" dirty="0"/>
          </a:p>
        </p:txBody>
      </p:sp>
    </p:spTree>
    <p:extLst>
      <p:ext uri="{BB962C8B-B14F-4D97-AF65-F5344CB8AC3E}">
        <p14:creationId xmlns:p14="http://schemas.microsoft.com/office/powerpoint/2010/main" val="2066443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00F0C-6374-46C8-8BCB-AFFB81D6A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C" noProof="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3321DE-6EA6-44EB-9EB9-86D479B03E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71" y="770083"/>
            <a:ext cx="10314214" cy="5809704"/>
          </a:xfrm>
        </p:spPr>
      </p:pic>
    </p:spTree>
    <p:extLst>
      <p:ext uri="{BB962C8B-B14F-4D97-AF65-F5344CB8AC3E}">
        <p14:creationId xmlns:p14="http://schemas.microsoft.com/office/powerpoint/2010/main" val="20470200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6131E-C997-41B2-9A19-43E6BCEFE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Ciclo de captación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2B2B2-2105-4849-9D01-811EF722A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873538" cy="4351338"/>
          </a:xfrm>
        </p:spPr>
        <p:txBody>
          <a:bodyPr/>
          <a:lstStyle/>
          <a:p>
            <a:r>
              <a:rPr lang="es-EC" noProof="0" dirty="0"/>
              <a:t> Primer paso transferir contenido de PC a MAR, para esto envía una señal para abrir las puertas entre los dos registros y transferir los contenidos.</a:t>
            </a:r>
          </a:p>
          <a:p>
            <a:endParaRPr lang="es-EC" noProof="0" dirty="0"/>
          </a:p>
          <a:p>
            <a:r>
              <a:rPr lang="es-EC" noProof="0" dirty="0"/>
              <a:t>Segundo es pedir datos desde memoria, señal enviada al bus de control y para que lea de memoria. Incluye una señal para que MBR almacene los datos.</a:t>
            </a:r>
          </a:p>
          <a:p>
            <a:r>
              <a:rPr lang="es-EC" noProof="0" dirty="0"/>
              <a:t>Tercero señal a la ALU para incrementar PC y guardarlo.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694EC7-1DC5-450B-B4B0-8B4089192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6993" y="2422849"/>
            <a:ext cx="3934770" cy="201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55230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C56E6-E963-478F-86BE-25F0F6F3A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Caminos y señales de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03544-DCB5-4AB4-B03C-D3853A70FB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15444" cy="4351338"/>
          </a:xfrm>
        </p:spPr>
        <p:txBody>
          <a:bodyPr/>
          <a:lstStyle/>
          <a:p>
            <a:r>
              <a:rPr lang="es-EC" noProof="0" dirty="0"/>
              <a:t>Caminos de datos</a:t>
            </a:r>
          </a:p>
          <a:p>
            <a:endParaRPr lang="es-EC" noProof="0" dirty="0"/>
          </a:p>
          <a:p>
            <a:r>
              <a:rPr lang="es-EC" noProof="0" dirty="0"/>
              <a:t>ALU</a:t>
            </a:r>
          </a:p>
          <a:p>
            <a:endParaRPr lang="es-EC" noProof="0" dirty="0"/>
          </a:p>
          <a:p>
            <a:r>
              <a:rPr lang="es-EC" noProof="0" dirty="0"/>
              <a:t>BUS de sistema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C811B6-7AF1-42DF-A93A-A8C2FE4FD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3644" y="1423988"/>
            <a:ext cx="6619875" cy="475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86134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C56E6-E963-478F-86BE-25F0F6F3A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Caminos y señales de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03544-DCB5-4AB4-B03C-D3853A70FB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15444" cy="4351338"/>
          </a:xfrm>
        </p:spPr>
        <p:txBody>
          <a:bodyPr/>
          <a:lstStyle/>
          <a:p>
            <a:endParaRPr lang="es-EC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C811B6-7AF1-42DF-A93A-A8C2FE4FD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37" y="1624807"/>
            <a:ext cx="5863697" cy="42100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C04658-FB94-4CF0-BA44-532156EA83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9334" y="2106267"/>
            <a:ext cx="5643499" cy="3728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55836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A3738-E7C6-4EE3-A78A-83B513E40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Organización interna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D5F7E-F999-4A2D-9AB0-0BB3755542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89376" cy="4351338"/>
          </a:xfrm>
        </p:spPr>
        <p:txBody>
          <a:bodyPr/>
          <a:lstStyle/>
          <a:p>
            <a:r>
              <a:rPr lang="es-EC" noProof="0" dirty="0"/>
              <a:t>Usualmente se utiliza un solo bus interno.</a:t>
            </a:r>
          </a:p>
          <a:p>
            <a:endParaRPr lang="es-EC" noProof="0" dirty="0"/>
          </a:p>
          <a:p>
            <a:r>
              <a:rPr lang="es-EC" noProof="0" dirty="0"/>
              <a:t>Las puertas si están conectadas a cada componente.</a:t>
            </a:r>
          </a:p>
          <a:p>
            <a:endParaRPr lang="es-EC" noProof="0" dirty="0"/>
          </a:p>
          <a:p>
            <a:r>
              <a:rPr lang="es-EC" noProof="0" dirty="0"/>
              <a:t>Se necesita registros temporales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1B75CE-988D-42FA-8C90-6265DE2D0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8130" y="1431277"/>
            <a:ext cx="5534025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69388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8583B-38CF-433C-9817-E3520342C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Organización interna</a:t>
            </a:r>
            <a:endParaRPr lang="es-EC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58222-4C83-4585-B5C7-979733EA7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C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427927-7A5E-4169-9233-F5C377039D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68" y="219075"/>
            <a:ext cx="2962275" cy="6638925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60531448-526F-4EEA-98A9-4C48A84F0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4938" y="1580691"/>
            <a:ext cx="6413242" cy="49121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60937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AB5B6-4A4B-409C-9B77-6BC957D0C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Trabajo en clase</a:t>
            </a:r>
            <a:endParaRPr lang="es-EC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F95DCD-5B77-45C5-8861-FCBAD98372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s-EC" b="1" dirty="0"/>
              <a:t>¿Cuál es a relación entre instrucciones y micro operaciones?</a:t>
            </a:r>
          </a:p>
          <a:p>
            <a:pPr marL="514350" indent="-514350">
              <a:buFont typeface="+mj-lt"/>
              <a:buAutoNum type="arabicPeriod"/>
            </a:pPr>
            <a:endParaRPr lang="es-EC" b="1" dirty="0"/>
          </a:p>
          <a:p>
            <a:pPr marL="514350" indent="-514350">
              <a:buFont typeface="+mj-lt"/>
              <a:buAutoNum type="arabicPeriod"/>
            </a:pPr>
            <a:r>
              <a:rPr lang="es-EC" b="1" dirty="0"/>
              <a:t>Explique cuál es la principal función de la UNIDAD DE CONTROL en un microprocesador.</a:t>
            </a:r>
          </a:p>
          <a:p>
            <a:pPr marL="514350" indent="-514350">
              <a:buFont typeface="+mj-lt"/>
              <a:buAutoNum type="arabicPeriod"/>
            </a:pPr>
            <a:endParaRPr lang="es-EC" b="1" dirty="0"/>
          </a:p>
          <a:p>
            <a:pPr marL="514350" indent="-514350">
              <a:buFont typeface="+mj-lt"/>
              <a:buAutoNum type="arabicPeriod"/>
            </a:pPr>
            <a:r>
              <a:rPr lang="es-EC" b="1" dirty="0"/>
              <a:t>¿Qué tareas básicas realiza una unidad de control?</a:t>
            </a:r>
          </a:p>
          <a:p>
            <a:pPr marL="514350" indent="-514350">
              <a:buFont typeface="+mj-lt"/>
              <a:buAutoNum type="arabicPeriod"/>
            </a:pPr>
            <a:endParaRPr lang="es-EC" b="1" dirty="0"/>
          </a:p>
          <a:p>
            <a:pPr marL="514350" indent="-514350">
              <a:buFont typeface="+mj-lt"/>
              <a:buAutoNum type="arabicPeriod"/>
            </a:pPr>
            <a:r>
              <a:rPr lang="es-EC" b="1" dirty="0"/>
              <a:t>Indique tres tipos de señales de control:</a:t>
            </a:r>
          </a:p>
        </p:txBody>
      </p:sp>
    </p:spTree>
    <p:extLst>
      <p:ext uri="{BB962C8B-B14F-4D97-AF65-F5344CB8AC3E}">
        <p14:creationId xmlns:p14="http://schemas.microsoft.com/office/powerpoint/2010/main" val="2348568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C3B4C-C86F-4CF9-8AC1-3970499EF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Funcionamiento de la unidad de control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4A33DC-4760-459A-B3BC-755BDD4751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2583956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E1A4F-20D2-4D26-9C00-A5DDD91F7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Funcionamiento de la unidad de control</a:t>
            </a:r>
            <a:endParaRPr lang="es-EC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5F801-374B-4357-8D7F-95F46F4F6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noProof="0" dirty="0"/>
              <a:t>Una instrucción implica que tienen que ejecutarse sub-instrucciones, llamados ciclos: Captación, acceso directos, etc.</a:t>
            </a:r>
          </a:p>
          <a:p>
            <a:endParaRPr lang="es-EC" noProof="0" dirty="0"/>
          </a:p>
          <a:p>
            <a:r>
              <a:rPr lang="es-EC" noProof="0" dirty="0"/>
              <a:t>Incluso cada ciclo tiene que ejecutar partes más elementales, las cuales se conocen como micro operaciones.</a:t>
            </a:r>
          </a:p>
          <a:p>
            <a:endParaRPr lang="es-EC" noProof="0" dirty="0"/>
          </a:p>
          <a:p>
            <a:r>
              <a:rPr lang="es-EC" noProof="0" dirty="0"/>
              <a:t>Son operaciones sencillas como: suma en la ALU, transferencia de un registro a otro, etc.</a:t>
            </a:r>
          </a:p>
          <a:p>
            <a:endParaRPr lang="es-EC" noProof="0" dirty="0"/>
          </a:p>
        </p:txBody>
      </p:sp>
    </p:spTree>
    <p:extLst>
      <p:ext uri="{BB962C8B-B14F-4D97-AF65-F5344CB8AC3E}">
        <p14:creationId xmlns:p14="http://schemas.microsoft.com/office/powerpoint/2010/main" val="575086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AF5C1-80AE-4C0A-A341-85C69A6EC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Funcionamiento de la unidad de control</a:t>
            </a:r>
            <a:endParaRPr lang="es-EC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B64F-0449-4052-BAD7-DF4DA654C5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noProof="0" dirty="0"/>
              <a:t>La UC realiza dos tareas:</a:t>
            </a:r>
          </a:p>
          <a:p>
            <a:endParaRPr lang="es-EC" noProof="0" dirty="0"/>
          </a:p>
          <a:p>
            <a:pPr marL="514350" indent="-514350">
              <a:buFont typeface="+mj-lt"/>
              <a:buAutoNum type="arabicPeriod"/>
            </a:pPr>
            <a:r>
              <a:rPr lang="es-EC" noProof="0" dirty="0"/>
              <a:t>Hacer que el procesador ejecute las micro operaciones y de forma correcta</a:t>
            </a:r>
          </a:p>
          <a:p>
            <a:pPr marL="514350" indent="-514350">
              <a:buFont typeface="+mj-lt"/>
              <a:buAutoNum type="arabicPeriod"/>
            </a:pPr>
            <a:endParaRPr lang="es-EC" noProof="0" dirty="0"/>
          </a:p>
          <a:p>
            <a:pPr marL="514350" indent="-514350">
              <a:buFont typeface="+mj-lt"/>
              <a:buAutoNum type="arabicPeriod"/>
            </a:pPr>
            <a:r>
              <a:rPr lang="es-EC" noProof="0" dirty="0"/>
              <a:t>Generar las señales de control para realizar cada micro operación</a:t>
            </a:r>
          </a:p>
          <a:p>
            <a:pPr marL="0" indent="0">
              <a:buNone/>
            </a:pPr>
            <a:endParaRPr lang="es-EC" noProof="0" dirty="0"/>
          </a:p>
          <a:p>
            <a:pPr marL="0" indent="0">
              <a:buNone/>
            </a:pPr>
            <a:r>
              <a:rPr lang="es-EC" noProof="0" dirty="0"/>
              <a:t>Estas señales son las que  causan la apertura y cierre de las puertas lógicas</a:t>
            </a:r>
          </a:p>
          <a:p>
            <a:pPr marL="0" indent="0">
              <a:buNone/>
            </a:pPr>
            <a:endParaRPr lang="es-EC" noProof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E84676-3DEE-4861-A9FA-35D4A23CA6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583" y="-277878"/>
            <a:ext cx="7267575" cy="528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148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36A32-7662-41E6-87ED-CBF23B01B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Una instrucción</a:t>
            </a:r>
            <a:endParaRPr lang="es-EC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7EEDF0-88EE-47BD-B09B-D1CED873EC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s-EC" altLang="es-EC" noProof="0" dirty="0"/>
              <a:t>Sabemos que la instrucción se puede dividir</a:t>
            </a:r>
          </a:p>
          <a:p>
            <a:endParaRPr lang="es-EC" altLang="es-EC" noProof="0" dirty="0"/>
          </a:p>
          <a:p>
            <a:r>
              <a:rPr lang="es-EC" altLang="es-EC" noProof="0" dirty="0"/>
              <a:t>Captar instrucción</a:t>
            </a:r>
          </a:p>
          <a:p>
            <a:r>
              <a:rPr lang="es-EC" altLang="es-EC" noProof="0" dirty="0"/>
              <a:t>Decodificar instrucción</a:t>
            </a:r>
          </a:p>
          <a:p>
            <a:r>
              <a:rPr lang="es-EC" altLang="es-EC" noProof="0" dirty="0"/>
              <a:t>Calcular operandos </a:t>
            </a:r>
          </a:p>
          <a:p>
            <a:r>
              <a:rPr lang="es-EC" altLang="es-EC" noProof="0" dirty="0"/>
              <a:t>Captar operandos</a:t>
            </a:r>
          </a:p>
          <a:p>
            <a:r>
              <a:rPr lang="es-EC" altLang="es-EC" noProof="0" dirty="0"/>
              <a:t>Ejecutar instrucción</a:t>
            </a:r>
          </a:p>
          <a:p>
            <a:r>
              <a:rPr lang="es-EC" altLang="es-EC" noProof="0" dirty="0"/>
              <a:t>Escribir resultado</a:t>
            </a:r>
          </a:p>
          <a:p>
            <a:pPr marL="0" indent="0">
              <a:buNone/>
            </a:pPr>
            <a:r>
              <a:rPr lang="es-EC" noProof="0" dirty="0"/>
              <a:t>*Esta secuencia no siempre se cumple, ni siempre sigue el orden.</a:t>
            </a:r>
          </a:p>
        </p:txBody>
      </p:sp>
    </p:spTree>
    <p:extLst>
      <p:ext uri="{BB962C8B-B14F-4D97-AF65-F5344CB8AC3E}">
        <p14:creationId xmlns:p14="http://schemas.microsoft.com/office/powerpoint/2010/main" val="1581693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7AE0F-3669-430A-AE34-0C4B88BA2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noProof="0" dirty="0"/>
              <a:t>Micro operaciones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41F2292-9FBA-49D7-BD8B-1AD053F908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8591" y="1444090"/>
            <a:ext cx="8942935" cy="5012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616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12335</TotalTime>
  <Words>1519</Words>
  <Application>Microsoft Office PowerPoint</Application>
  <PresentationFormat>Widescreen</PresentationFormat>
  <Paragraphs>253</Paragraphs>
  <Slides>45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9" baseType="lpstr">
      <vt:lpstr>Arial</vt:lpstr>
      <vt:lpstr>Calibri</vt:lpstr>
      <vt:lpstr>Calibri Light</vt:lpstr>
      <vt:lpstr>Office Theme</vt:lpstr>
      <vt:lpstr>Arquitectura de Computadores Parte 4: Unidad de control  Funcionamiento de UC</vt:lpstr>
      <vt:lpstr>Introducción</vt:lpstr>
      <vt:lpstr>Introducción</vt:lpstr>
      <vt:lpstr>PowerPoint Presentation</vt:lpstr>
      <vt:lpstr>Funcionamiento de la unidad de control</vt:lpstr>
      <vt:lpstr>Funcionamiento de la unidad de control</vt:lpstr>
      <vt:lpstr>Funcionamiento de la unidad de control</vt:lpstr>
      <vt:lpstr>Una instrucción</vt:lpstr>
      <vt:lpstr>Micro operaciones</vt:lpstr>
      <vt:lpstr>Micro operación </vt:lpstr>
      <vt:lpstr>Micro operación </vt:lpstr>
      <vt:lpstr>Ciclo de captación</vt:lpstr>
      <vt:lpstr>Ciclo de captación</vt:lpstr>
      <vt:lpstr>Ciclo de captación</vt:lpstr>
      <vt:lpstr>Ciclo de captación</vt:lpstr>
      <vt:lpstr>Agrupamiento de micro operaciones</vt:lpstr>
      <vt:lpstr>Ciclo indirecto</vt:lpstr>
      <vt:lpstr>Ciclo indirecto</vt:lpstr>
      <vt:lpstr>Ciclo de instrucción</vt:lpstr>
      <vt:lpstr>Ciclo de ejecución</vt:lpstr>
      <vt:lpstr>Ciclo de ejecución</vt:lpstr>
      <vt:lpstr>Ciclo de ejecución</vt:lpstr>
      <vt:lpstr>El ciclo de instrucción completo</vt:lpstr>
      <vt:lpstr>El ciclo de instrucción completo</vt:lpstr>
      <vt:lpstr>Implementación de hardware</vt:lpstr>
      <vt:lpstr>Implementación de hardware</vt:lpstr>
      <vt:lpstr>Implementación de hardware</vt:lpstr>
      <vt:lpstr>Control del procesador</vt:lpstr>
      <vt:lpstr>Control del procesador   </vt:lpstr>
      <vt:lpstr>Control del procesador</vt:lpstr>
      <vt:lpstr>1) Definir los elementos básicos del procesador</vt:lpstr>
      <vt:lpstr>2)Describir las micro operaciones a ejecutarse</vt:lpstr>
      <vt:lpstr>Categorías de Micro operaciones  </vt:lpstr>
      <vt:lpstr>Categorías de Micro operaciones  </vt:lpstr>
      <vt:lpstr>Señales de control</vt:lpstr>
      <vt:lpstr>Señales de control: Entradas</vt:lpstr>
      <vt:lpstr>Señales de control: Entradas</vt:lpstr>
      <vt:lpstr>Modelo de la unidad de control</vt:lpstr>
      <vt:lpstr>Señales de control: Salidas</vt:lpstr>
      <vt:lpstr>Ciclo de captación</vt:lpstr>
      <vt:lpstr>Caminos y señales de control</vt:lpstr>
      <vt:lpstr>Caminos y señales de control</vt:lpstr>
      <vt:lpstr>Organización interna</vt:lpstr>
      <vt:lpstr>Organización interna</vt:lpstr>
      <vt:lpstr>Trabajo en clase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Arquitectura de Computadores</dc:title>
  <dc:creator>XAVIER FERNANDO RIOFRIO MACHADO</dc:creator>
  <cp:lastModifiedBy>XAVIER FERNANDO RIOFRIO MACHADO</cp:lastModifiedBy>
  <cp:revision>92</cp:revision>
  <dcterms:created xsi:type="dcterms:W3CDTF">2018-10-12T16:23:41Z</dcterms:created>
  <dcterms:modified xsi:type="dcterms:W3CDTF">2019-01-22T13:52:09Z</dcterms:modified>
</cp:coreProperties>
</file>